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5"/>
  </p:notesMasterIdLst>
  <p:handoutMasterIdLst>
    <p:handoutMasterId r:id="rId16"/>
  </p:handoutMasterIdLst>
  <p:sldIdLst>
    <p:sldId id="256" r:id="rId5"/>
    <p:sldId id="776" r:id="rId6"/>
    <p:sldId id="849" r:id="rId7"/>
    <p:sldId id="857" r:id="rId8"/>
    <p:sldId id="853" r:id="rId9"/>
    <p:sldId id="859" r:id="rId10"/>
    <p:sldId id="860" r:id="rId11"/>
    <p:sldId id="858" r:id="rId12"/>
    <p:sldId id="861" r:id="rId13"/>
    <p:sldId id="784" r:id="rId14"/>
  </p:sldIdLst>
  <p:sldSz cx="9144000" cy="6858000" type="screen4x3"/>
  <p:notesSz cx="9928225" cy="6797675"/>
  <p:custDataLst>
    <p:tags r:id="rId1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23/07/2018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7/23/2018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91549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675691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428497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5868503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7605581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7608287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5.xml"/><Relationship Id="rId7" Type="http://schemas.openxmlformats.org/officeDocument/2006/relationships/slide" Target="../slides/slide9.xml"/><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slide" Target="../slides/slide7.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7092280" y="620688"/>
            <a:ext cx="792087"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51892" y="620688"/>
            <a:ext cx="13957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10.1 Mail Alternatives</a:t>
            </a:r>
            <a:endParaRPr lang="en-GB" sz="10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1586515" y="620688"/>
            <a:ext cx="182456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000" b="1" dirty="0" smtClean="0">
                <a:latin typeface="Arial" panose="020B0604020202020204" pitchFamily="34" charset="0"/>
                <a:cs typeface="Arial" panose="020B0604020202020204" pitchFamily="34" charset="0"/>
              </a:rPr>
              <a:t>10.3</a:t>
            </a:r>
            <a:r>
              <a:rPr lang="en-IE" sz="1000" b="1" baseline="0" dirty="0" smtClean="0">
                <a:latin typeface="Arial" panose="020B0604020202020204" pitchFamily="34" charset="0"/>
                <a:cs typeface="Arial" panose="020B0604020202020204" pitchFamily="34" charset="0"/>
              </a:rPr>
              <a:t> – Mail Sorting &amp; Filtering</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3449932" y="620688"/>
            <a:ext cx="227593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11.1</a:t>
            </a:r>
            <a:r>
              <a:rPr lang="en-GB" sz="1000" b="1" baseline="0" dirty="0" smtClean="0">
                <a:latin typeface="Arial" panose="020B0604020202020204" pitchFamily="34" charset="0"/>
                <a:cs typeface="Arial" panose="020B0604020202020204" pitchFamily="34" charset="0"/>
              </a:rPr>
              <a:t> – Outgoing Mail Considerations</a:t>
            </a:r>
            <a:endParaRPr lang="en-GB" sz="10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5764722" y="620688"/>
            <a:ext cx="128870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11.2</a:t>
            </a:r>
            <a:r>
              <a:rPr lang="en-GB" sz="1000" b="1" baseline="0" dirty="0" smtClean="0">
                <a:latin typeface="Arial" panose="020B0604020202020204" pitchFamily="34" charset="0"/>
                <a:cs typeface="Arial" panose="020B0604020202020204" pitchFamily="34" charset="0"/>
              </a:rPr>
              <a:t> – Outgoing Mail</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250212"/>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LO5 - Be </a:t>
            </a:r>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Manage Incoming and Outgoing Mail</a:t>
            </a: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95536" y="404664"/>
            <a:ext cx="8496944" cy="1384995"/>
          </a:xfrm>
          <a:prstGeom prst="rect">
            <a:avLst/>
          </a:prstGeom>
          <a:noFill/>
        </p:spPr>
        <p:txBody>
          <a:bodyPr wrap="square" rtlCol="0">
            <a:spAutoFit/>
          </a:bodyPr>
          <a:lstStyle/>
          <a:p>
            <a:pPr algn="r"/>
            <a:r>
              <a:rPr lang="en-GB" sz="2800" b="1" dirty="0"/>
              <a:t>OCR Level 02 – Cambridge Technical</a:t>
            </a:r>
          </a:p>
          <a:p>
            <a:pPr algn="r"/>
            <a:r>
              <a:rPr lang="en-GB" sz="2600" dirty="0"/>
              <a:t> </a:t>
            </a:r>
            <a:r>
              <a:rPr lang="en-GB" sz="2600" b="1" dirty="0"/>
              <a:t>Unit </a:t>
            </a:r>
            <a:r>
              <a:rPr lang="en-GB" sz="2600" b="1" dirty="0" smtClean="0"/>
              <a:t>04 </a:t>
            </a:r>
            <a:r>
              <a:rPr lang="en-GB" sz="2600" b="1" dirty="0"/>
              <a:t>– </a:t>
            </a:r>
            <a:r>
              <a:rPr lang="en-US" sz="2600" b="1" dirty="0" smtClean="0"/>
              <a:t>Provide Administrative Support</a:t>
            </a:r>
            <a:endParaRPr lang="en-US" sz="2600" dirty="0"/>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M/617/0724</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6146" name="Picture 2" descr="Image result for school mail roo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713456" y="2063808"/>
            <a:ext cx="6264696" cy="31265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693866"/>
          </a:xfrm>
          <a:prstGeom prst="rect">
            <a:avLst/>
          </a:prstGeom>
        </p:spPr>
        <p:txBody>
          <a:bodyPr wrap="square">
            <a:spAutoFit/>
          </a:bodyPr>
          <a:lstStyle/>
          <a:p>
            <a:pPr marL="0" lvl="1">
              <a:buClr>
                <a:srgbClr val="C00000"/>
              </a:buClr>
              <a:buSzPct val="68000"/>
            </a:pPr>
            <a:r>
              <a:rPr lang="en-US" sz="2800" b="1" dirty="0">
                <a:solidFill>
                  <a:srgbClr val="FF0000"/>
                </a:solidFill>
              </a:rPr>
              <a:t>P10.1 – Task 01 </a:t>
            </a:r>
            <a:r>
              <a:rPr lang="en-US" sz="2800" dirty="0">
                <a:solidFill>
                  <a:srgbClr val="FF0000"/>
                </a:solidFill>
              </a:rPr>
              <a:t>– Explain in a report with examples, the different kinds of mail that arrive at a school each day and how they are dealt with.</a:t>
            </a:r>
          </a:p>
          <a:p>
            <a:pPr marL="0" lvl="1">
              <a:buClr>
                <a:srgbClr val="C00000"/>
              </a:buClr>
              <a:buSzPct val="68000"/>
            </a:pPr>
            <a:r>
              <a:rPr lang="en-US" sz="2800" b="1" dirty="0" smtClean="0">
                <a:solidFill>
                  <a:srgbClr val="FF0000"/>
                </a:solidFill>
              </a:rPr>
              <a:t>P10.2 </a:t>
            </a:r>
            <a:r>
              <a:rPr lang="en-US" sz="2800" b="1" dirty="0">
                <a:solidFill>
                  <a:srgbClr val="FF0000"/>
                </a:solidFill>
              </a:rPr>
              <a:t>– Task 02 - </a:t>
            </a:r>
            <a:r>
              <a:rPr lang="en-US" sz="2800" dirty="0">
                <a:solidFill>
                  <a:srgbClr val="FF0000"/>
                </a:solidFill>
              </a:rPr>
              <a:t>In terms of Filtering and sorting, explain the role of admin in dealing with mail for your school.</a:t>
            </a:r>
          </a:p>
          <a:p>
            <a:pPr marL="0" lvl="1">
              <a:buClr>
                <a:srgbClr val="C00000"/>
              </a:buClr>
              <a:buSzPct val="68000"/>
            </a:pPr>
            <a:r>
              <a:rPr lang="en-US" sz="2800" b="1" dirty="0" smtClean="0">
                <a:solidFill>
                  <a:srgbClr val="FF0000"/>
                </a:solidFill>
              </a:rPr>
              <a:t>P10.3 </a:t>
            </a:r>
            <a:r>
              <a:rPr lang="en-US" sz="2800" b="1" dirty="0">
                <a:solidFill>
                  <a:srgbClr val="FF0000"/>
                </a:solidFill>
              </a:rPr>
              <a:t>– Task 03 - </a:t>
            </a:r>
            <a:r>
              <a:rPr lang="en-US" sz="2800" dirty="0">
                <a:solidFill>
                  <a:srgbClr val="FF0000"/>
                </a:solidFill>
                <a:latin typeface="Arial" panose="020B0604020202020204" pitchFamily="34" charset="0"/>
                <a:cs typeface="Arial" panose="020B0604020202020204" pitchFamily="34" charset="0"/>
              </a:rPr>
              <a:t>Sort, distribute and organise incoming mail in a business, using the most appropriate option</a:t>
            </a:r>
            <a:r>
              <a:rPr lang="en-US" sz="2800" dirty="0">
                <a:solidFill>
                  <a:srgbClr val="FF0000"/>
                </a:solidFill>
              </a:rPr>
              <a:t>.</a:t>
            </a:r>
            <a:endParaRPr lang="en-US" sz="2800" dirty="0">
              <a:solidFill>
                <a:srgbClr val="FF0000"/>
              </a:solidFill>
              <a:latin typeface="Arial" panose="020B0604020202020204" pitchFamily="34" charset="0"/>
              <a:cs typeface="Arial" panose="020B0604020202020204" pitchFamily="34" charset="0"/>
            </a:endParaRPr>
          </a:p>
          <a:p>
            <a:pPr marL="0" lvl="1">
              <a:buClr>
                <a:srgbClr val="C00000"/>
              </a:buClr>
              <a:buSzPct val="68000"/>
            </a:pPr>
            <a:r>
              <a:rPr lang="en-US" sz="2800" b="1" dirty="0" smtClean="0">
                <a:solidFill>
                  <a:srgbClr val="FF0000"/>
                </a:solidFill>
              </a:rPr>
              <a:t>P11.1 </a:t>
            </a:r>
            <a:r>
              <a:rPr lang="en-US" sz="2800" b="1" dirty="0">
                <a:solidFill>
                  <a:srgbClr val="FF0000"/>
                </a:solidFill>
              </a:rPr>
              <a:t>– Task 04 – </a:t>
            </a:r>
            <a:r>
              <a:rPr lang="en-US" sz="2800" dirty="0">
                <a:solidFill>
                  <a:srgbClr val="FF0000"/>
                </a:solidFill>
              </a:rPr>
              <a:t>Discuss the options and nature of dispatching outgoing mail.</a:t>
            </a:r>
          </a:p>
          <a:p>
            <a:pPr marL="0" lvl="1">
              <a:buClr>
                <a:srgbClr val="C00000"/>
              </a:buClr>
              <a:buSzPct val="68000"/>
            </a:pPr>
            <a:r>
              <a:rPr lang="en-US" sz="2800" b="1" dirty="0" smtClean="0">
                <a:solidFill>
                  <a:srgbClr val="FF0000"/>
                </a:solidFill>
                <a:latin typeface="Arial" panose="020B0604020202020204" pitchFamily="34" charset="0"/>
                <a:cs typeface="Arial" panose="020B0604020202020204" pitchFamily="34" charset="0"/>
              </a:rPr>
              <a:t>P11.2 </a:t>
            </a:r>
            <a:r>
              <a:rPr lang="en-US" sz="2800" b="1" dirty="0">
                <a:solidFill>
                  <a:srgbClr val="FF0000"/>
                </a:solidFill>
                <a:latin typeface="Arial" panose="020B0604020202020204" pitchFamily="34" charset="0"/>
                <a:cs typeface="Arial" panose="020B0604020202020204" pitchFamily="34" charset="0"/>
              </a:rPr>
              <a:t>– Task 05 - </a:t>
            </a:r>
            <a:r>
              <a:rPr lang="en-US" sz="2800" dirty="0">
                <a:solidFill>
                  <a:srgbClr val="FF0000"/>
                </a:solidFill>
                <a:latin typeface="Arial" panose="020B0604020202020204" pitchFamily="34" charset="0"/>
                <a:cs typeface="Arial" panose="020B0604020202020204" pitchFamily="34" charset="0"/>
              </a:rPr>
              <a:t>Dispatch outgoing mail using the most appropriate option</a:t>
            </a:r>
            <a:endParaRPr lang="en-US" sz="280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LO5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027858692"/>
              </p:ext>
            </p:extLst>
          </p:nvPr>
        </p:nvGraphicFramePr>
        <p:xfrm>
          <a:off x="251520" y="1022175"/>
          <a:ext cx="8640960" cy="5701285"/>
        </p:xfrm>
        <a:graphic>
          <a:graphicData uri="http://schemas.openxmlformats.org/drawingml/2006/table">
            <a:tbl>
              <a:tblPr firstRow="1" bandRow="1">
                <a:tableStyleId>{B301B821-A1FF-4177-AEE7-76D212191A09}</a:tableStyleId>
              </a:tblPr>
              <a:tblGrid>
                <a:gridCol w="1296144"/>
                <a:gridCol w="3312368"/>
                <a:gridCol w="1872208"/>
                <a:gridCol w="2160240"/>
              </a:tblGrid>
              <a:tr h="202312">
                <a:tc>
                  <a:txBody>
                    <a:bodyPr/>
                    <a:lstStyle/>
                    <a:p>
                      <a:pPr algn="ctr"/>
                      <a:r>
                        <a:rPr lang="en-GB" sz="870" dirty="0" smtClean="0">
                          <a:latin typeface="Arial" panose="020B0604020202020204" pitchFamily="34" charset="0"/>
                          <a:cs typeface="Arial" panose="020B0604020202020204" pitchFamily="34" charset="0"/>
                        </a:rPr>
                        <a:t>The Learner will</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Pass</a:t>
                      </a:r>
                    </a:p>
                    <a:p>
                      <a:pPr algn="l"/>
                      <a:r>
                        <a:rPr lang="en-US" sz="870" dirty="0" smtClean="0">
                          <a:latin typeface="Arial" panose="020B0604020202020204" pitchFamily="34" charset="0"/>
                          <a:cs typeface="Arial" panose="020B0604020202020204" pitchFamily="34" charset="0"/>
                        </a:rPr>
                        <a:t>The assessment criteria are the Pass requirements for this unit.</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Merit</a:t>
                      </a:r>
                    </a:p>
                    <a:p>
                      <a:pPr algn="l"/>
                      <a:r>
                        <a:rPr lang="en-US" sz="8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Distinction</a:t>
                      </a:r>
                    </a:p>
                    <a:p>
                      <a:pPr algn="l"/>
                      <a:r>
                        <a:rPr lang="en-US" sz="8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 Demonstrate how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M1: Complete the process for reporting an office equipment maintenance issue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D1: Make recommendations for keeping office waste to a minimum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P2: Comply with health and safety requirements when using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50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P3: Report a hazard or issue relating to a specific piece of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209128">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order, maintain and issue stationery and supplies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P4: Complete a stock check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690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P5: Order and issue stock for use in an office, incorporating all key factors for consideration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M2: Contact the supplier to resolve issues with stock</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5140">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organise business travel and accommodation for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P6: Obtain and log all relevant travel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M3: Obtain and log all relevant travel requirements for a number of colleagues with different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672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P7: Research and identify the options for all relevant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M4: Research and identify the options for all relevant travel and accommodation requirements for a number of colleagues with different requirements</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D2: Make recommendations regarding travel and accommodation to colleagues, including contingency arrangements, providing justification for your recommendations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5140">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P8: Confirm and book business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87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D3: Create a procedure for obtaining, logging, booking and confirming the travel and accommodation requirements of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9483">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manage diaries and diary systems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P9: Use and maintain different business diary systems for individuals effectively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M6: Manage the diaries of several colleagues in order to book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D4: Negotiate diary entries with others to ensure that diaries of required colleagues 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0040">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manage incoming and outgoing 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P10: Sort, distribute and organise incoming mail in a business,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8279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P11: Dispatch outgoing mail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373779"/>
          </a:xfrm>
          <a:prstGeom prst="rect">
            <a:avLst/>
          </a:prstGeom>
        </p:spPr>
        <p:txBody>
          <a:bodyPr wrap="square" numCol="1" spcCol="72000">
            <a:spAutoFit/>
          </a:bodyPr>
          <a:lstStyle/>
          <a:p>
            <a:pPr marL="354013" indent="-354013">
              <a:buClr>
                <a:srgbClr val="C00000"/>
              </a:buClr>
              <a:buSzPct val="68000"/>
              <a:buFont typeface="Arial" panose="020B0604020202020204" pitchFamily="34" charset="0"/>
              <a:buChar char="►"/>
            </a:pPr>
            <a:r>
              <a:rPr lang="en-US" sz="2860" dirty="0"/>
              <a:t>This unit aims to develop some of the essential skills and knowledge needed in an administrative role in business. You will develop your skills in, and understanding of, different administrative processes including maintaining office equipment, ordering and issuing stationery and supplies and managing incoming and outgoing mail. </a:t>
            </a:r>
          </a:p>
          <a:p>
            <a:pPr marL="354013" indent="-354013">
              <a:buClr>
                <a:srgbClr val="C00000"/>
              </a:buClr>
              <a:buSzPct val="68000"/>
              <a:buFont typeface="Arial" panose="020B0604020202020204" pitchFamily="34" charset="0"/>
              <a:buChar char="►"/>
            </a:pPr>
            <a:r>
              <a:rPr lang="en-US" sz="2860" dirty="0"/>
              <a:t>The unit also aims to develop key administrative skills that will enable you to effectively organise business travel and accommodation for colleagues and to manage and co-ordinate the diaries of others using different diary systems. </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a:t>
            </a:r>
            <a:endParaRPr lang="en-GB" sz="3800" b="1" dirty="0" smtClean="0"/>
          </a:p>
        </p:txBody>
      </p:sp>
      <p:sp>
        <p:nvSpPr>
          <p:cNvPr id="2" name="Rectangle 1"/>
          <p:cNvSpPr/>
          <p:nvPr/>
        </p:nvSpPr>
        <p:spPr>
          <a:xfrm>
            <a:off x="208675" y="1033617"/>
            <a:ext cx="8654642" cy="5758499"/>
          </a:xfrm>
          <a:prstGeom prst="rect">
            <a:avLst/>
          </a:prstGeom>
        </p:spPr>
        <p:txBody>
          <a:bodyPr wrap="square" numCol="1" spcCol="72000">
            <a:spAutoFit/>
          </a:bodyPr>
          <a:lstStyle/>
          <a:p>
            <a:r>
              <a:rPr lang="en-US" sz="2630" dirty="0" smtClean="0"/>
              <a:t>5.1 </a:t>
            </a:r>
            <a:r>
              <a:rPr lang="en-US" sz="2630" dirty="0"/>
              <a:t>How to sort, organise and distribute incoming mail i.e. </a:t>
            </a:r>
          </a:p>
          <a:p>
            <a:pPr marL="354013" indent="-354013">
              <a:buClr>
                <a:srgbClr val="C00000"/>
              </a:buClr>
              <a:buFont typeface="Wingdings" panose="05000000000000000000" pitchFamily="2" charset="2"/>
              <a:buChar char="§"/>
            </a:pPr>
            <a:r>
              <a:rPr lang="en-GB" sz="2630" dirty="0" smtClean="0"/>
              <a:t>types </a:t>
            </a:r>
            <a:r>
              <a:rPr lang="en-GB" sz="2630" dirty="0"/>
              <a:t>of mail (e.g. email, letters, parcels, junk mail, spam) </a:t>
            </a:r>
          </a:p>
          <a:p>
            <a:pPr marL="354013" indent="-354013">
              <a:buClr>
                <a:srgbClr val="C00000"/>
              </a:buClr>
              <a:buFont typeface="Wingdings" panose="05000000000000000000" pitchFamily="2" charset="2"/>
              <a:buChar char="§"/>
            </a:pPr>
            <a:r>
              <a:rPr lang="en-US" sz="2630" dirty="0" smtClean="0"/>
              <a:t>filtering </a:t>
            </a:r>
            <a:r>
              <a:rPr lang="en-US" sz="2630" dirty="0"/>
              <a:t>mail for colleagues (e.g. filtering paper-based mail for junk mailshots, filtering emails for spam) </a:t>
            </a:r>
          </a:p>
          <a:p>
            <a:pPr marL="354013" indent="-354013">
              <a:buClr>
                <a:srgbClr val="C00000"/>
              </a:buClr>
              <a:buFont typeface="Wingdings" panose="05000000000000000000" pitchFamily="2" charset="2"/>
              <a:buChar char="§"/>
            </a:pPr>
            <a:r>
              <a:rPr lang="en-US" sz="2630" dirty="0" smtClean="0"/>
              <a:t>sorting </a:t>
            </a:r>
            <a:r>
              <a:rPr lang="en-US" sz="2630" dirty="0"/>
              <a:t>into team mailboxes (e.g. forwarding emails to relevant team mailbox/individuals, ordering paper-based mail for distribution to team in-boxes/individuals) </a:t>
            </a:r>
          </a:p>
          <a:p>
            <a:r>
              <a:rPr lang="en-US" sz="2630" dirty="0" smtClean="0"/>
              <a:t>5.2 </a:t>
            </a:r>
            <a:r>
              <a:rPr lang="en-US" sz="2630" dirty="0"/>
              <a:t>How to dispatch outgoing mail considering the best option for the mail and the business i.e. </a:t>
            </a:r>
          </a:p>
          <a:p>
            <a:pPr marL="354013" indent="-354013">
              <a:buClr>
                <a:srgbClr val="C00000"/>
              </a:buClr>
              <a:buFont typeface="Wingdings" panose="05000000000000000000" pitchFamily="2" charset="2"/>
              <a:buChar char="§"/>
            </a:pPr>
            <a:r>
              <a:rPr lang="en-US" sz="2630" dirty="0" smtClean="0"/>
              <a:t>by </a:t>
            </a:r>
            <a:r>
              <a:rPr lang="en-US" sz="2630" dirty="0"/>
              <a:t>post or by email </a:t>
            </a:r>
          </a:p>
          <a:p>
            <a:pPr marL="354013" indent="-354013">
              <a:buClr>
                <a:srgbClr val="C00000"/>
              </a:buClr>
              <a:buFont typeface="Wingdings" panose="05000000000000000000" pitchFamily="2" charset="2"/>
              <a:buChar char="§"/>
            </a:pPr>
            <a:r>
              <a:rPr lang="en-US" sz="2630" dirty="0" smtClean="0"/>
              <a:t>considering </a:t>
            </a:r>
            <a:r>
              <a:rPr lang="en-US" sz="2630" dirty="0"/>
              <a:t>urgency, size, value, cost </a:t>
            </a:r>
          </a:p>
        </p:txBody>
      </p:sp>
    </p:spTree>
    <p:extLst>
      <p:ext uri="{BB962C8B-B14F-4D97-AF65-F5344CB8AC3E}">
        <p14:creationId xmlns:p14="http://schemas.microsoft.com/office/powerpoint/2010/main" val="429466245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P10.1 – Mail Management</a:t>
            </a:r>
            <a:endParaRPr lang="en-GB" sz="3600" b="1" dirty="0" smtClean="0"/>
          </a:p>
        </p:txBody>
      </p:sp>
      <p:sp>
        <p:nvSpPr>
          <p:cNvPr id="2" name="Rectangle 1"/>
          <p:cNvSpPr/>
          <p:nvPr/>
        </p:nvSpPr>
        <p:spPr>
          <a:xfrm>
            <a:off x="208675" y="1033617"/>
            <a:ext cx="7099629" cy="558614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00" dirty="0" smtClean="0"/>
              <a:t>For P10 you need to sort</a:t>
            </a:r>
            <a:r>
              <a:rPr lang="en-US" sz="1700" dirty="0"/>
              <a:t>, distribute and organise incoming mail in a business, using the most appropriate </a:t>
            </a:r>
            <a:r>
              <a:rPr lang="en-US" sz="1700" dirty="0" smtClean="0"/>
              <a:t>option. First you need to explain the different kinds of mail in order to be able to sort them effectively.</a:t>
            </a:r>
          </a:p>
          <a:p>
            <a:pPr marL="285750" indent="-285750">
              <a:buClr>
                <a:srgbClr val="C00000"/>
              </a:buClr>
              <a:buSzPct val="68000"/>
              <a:buFont typeface="Arial" panose="020B0604020202020204" pitchFamily="34" charset="0"/>
              <a:buChar char="►"/>
            </a:pPr>
            <a:r>
              <a:rPr lang="en-US" sz="1700" dirty="0" smtClean="0"/>
              <a:t>There are different types </a:t>
            </a:r>
            <a:r>
              <a:rPr lang="en-US" sz="1700" dirty="0"/>
              <a:t>of </a:t>
            </a:r>
            <a:r>
              <a:rPr lang="en-US" sz="1700" dirty="0" smtClean="0"/>
              <a:t>mail</a:t>
            </a:r>
          </a:p>
          <a:p>
            <a:pPr marL="622300" lvl="1" indent="-285750">
              <a:buClr>
                <a:srgbClr val="C00000"/>
              </a:buClr>
              <a:buSzPct val="68000"/>
              <a:buFont typeface="Wingdings" panose="05000000000000000000" pitchFamily="2" charset="2"/>
              <a:buChar char="§"/>
            </a:pPr>
            <a:r>
              <a:rPr lang="en-US" sz="1700" b="1" dirty="0" smtClean="0"/>
              <a:t>Email</a:t>
            </a:r>
            <a:r>
              <a:rPr lang="en-US" sz="1700" dirty="0" smtClean="0"/>
              <a:t> – These are filtered by the network manager before they arrive in the staff email system, and are set up to auto distribute to the email name. spam and junk are filtered beforehand, mostly.</a:t>
            </a:r>
          </a:p>
          <a:p>
            <a:pPr marL="622300" lvl="1" indent="-285750">
              <a:buClr>
                <a:srgbClr val="C00000"/>
              </a:buClr>
              <a:buSzPct val="68000"/>
              <a:buFont typeface="Wingdings" panose="05000000000000000000" pitchFamily="2" charset="2"/>
              <a:buChar char="§"/>
            </a:pPr>
            <a:r>
              <a:rPr lang="en-US" sz="1700" b="1" dirty="0" smtClean="0"/>
              <a:t>Letters</a:t>
            </a:r>
            <a:r>
              <a:rPr lang="en-US" sz="1700" dirty="0" smtClean="0"/>
              <a:t> – Arrive at reception, sorted and filtered by admin staff, put into pigeon holes for staff or delivered to the department directly.</a:t>
            </a:r>
          </a:p>
          <a:p>
            <a:pPr marL="622300" lvl="1" indent="-285750">
              <a:buClr>
                <a:srgbClr val="C00000"/>
              </a:buClr>
              <a:buSzPct val="68000"/>
              <a:buFont typeface="Wingdings" panose="05000000000000000000" pitchFamily="2" charset="2"/>
              <a:buChar char="§"/>
            </a:pPr>
            <a:r>
              <a:rPr lang="en-US" sz="1700" b="1" dirty="0" smtClean="0"/>
              <a:t>Parcels</a:t>
            </a:r>
            <a:r>
              <a:rPr lang="en-US" sz="1700" dirty="0" smtClean="0"/>
              <a:t> – As Letters, but delivered to the department due to size.</a:t>
            </a:r>
          </a:p>
          <a:p>
            <a:pPr marL="622300" lvl="1" indent="-285750">
              <a:buClr>
                <a:srgbClr val="C00000"/>
              </a:buClr>
              <a:buSzPct val="68000"/>
              <a:buFont typeface="Wingdings" panose="05000000000000000000" pitchFamily="2" charset="2"/>
              <a:buChar char="§"/>
            </a:pPr>
            <a:r>
              <a:rPr lang="en-US" sz="1700" dirty="0" smtClean="0"/>
              <a:t>Junk mail – Paper versions are sorted by the admin staff before being delivered, but still often delivered, due to admin staff not knowing if they are junk or not. School only addressed junk mail gets binned.</a:t>
            </a:r>
          </a:p>
          <a:p>
            <a:pPr marL="622300" lvl="1" indent="-285750">
              <a:buClr>
                <a:srgbClr val="C00000"/>
              </a:buClr>
              <a:buSzPct val="68000"/>
              <a:buFont typeface="Wingdings" panose="05000000000000000000" pitchFamily="2" charset="2"/>
              <a:buChar char="§"/>
            </a:pPr>
            <a:r>
              <a:rPr lang="en-US" sz="1700" b="1" dirty="0" smtClean="0"/>
              <a:t>Spam</a:t>
            </a:r>
            <a:r>
              <a:rPr lang="en-US" sz="1700" dirty="0" smtClean="0"/>
              <a:t> – This happens to schools all the time, email arrives, filters in place take care of the majority of it, staff are responsible for the remaining messages, adding to email filters.</a:t>
            </a:r>
          </a:p>
          <a:p>
            <a:pPr>
              <a:buClr>
                <a:srgbClr val="C00000"/>
              </a:buClr>
              <a:buSzPct val="68000"/>
            </a:pPr>
            <a:r>
              <a:rPr lang="en-US" sz="1700" b="1" dirty="0" smtClean="0">
                <a:solidFill>
                  <a:srgbClr val="FF0000"/>
                </a:solidFill>
              </a:rPr>
              <a:t>P10.1 – Task 01 </a:t>
            </a:r>
            <a:r>
              <a:rPr lang="en-US" sz="1700" dirty="0" smtClean="0">
                <a:solidFill>
                  <a:srgbClr val="FF0000"/>
                </a:solidFill>
              </a:rPr>
              <a:t>– Explain in a report with examples, the different kinds of mail that arrive at a school each day and how they are dealt with.</a:t>
            </a:r>
            <a:endParaRPr lang="en-US" sz="1700" dirty="0">
              <a:solidFill>
                <a:srgbClr val="FF0000"/>
              </a:solidFill>
            </a:endParaRPr>
          </a:p>
        </p:txBody>
      </p:sp>
      <p:pic>
        <p:nvPicPr>
          <p:cNvPr id="1026" name="Picture 2" descr="Image result for school email"/>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199" r="42601"/>
          <a:stretch/>
        </p:blipFill>
        <p:spPr bwMode="auto">
          <a:xfrm>
            <a:off x="7308304" y="1075556"/>
            <a:ext cx="1584176" cy="1143000"/>
          </a:xfrm>
          <a:prstGeom prst="rect">
            <a:avLst/>
          </a:prstGeom>
          <a:noFill/>
          <a:effectLst>
            <a:outerShdw blurRad="762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Image result for school letter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308304" y="2348880"/>
            <a:ext cx="1584176" cy="1556863"/>
          </a:xfrm>
          <a:prstGeom prst="rect">
            <a:avLst/>
          </a:prstGeom>
          <a:noFill/>
          <a:effectLst>
            <a:outerShdw blurRad="762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Image result for odd shape parcel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308304" y="4036067"/>
            <a:ext cx="1584176" cy="1146980"/>
          </a:xfrm>
          <a:prstGeom prst="rect">
            <a:avLst/>
          </a:prstGeom>
          <a:noFill/>
          <a:effectLst>
            <a:outerShdw blurRad="762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Image result for spam mail"/>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308304" y="5395143"/>
            <a:ext cx="1584176" cy="1202209"/>
          </a:xfrm>
          <a:prstGeom prst="rect">
            <a:avLst/>
          </a:prstGeom>
          <a:noFill/>
          <a:effectLst>
            <a:outerShdw blurRad="762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017648"/>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P10.2 </a:t>
            </a:r>
            <a:r>
              <a:rPr lang="en-GB" sz="4000" dirty="0" smtClean="0"/>
              <a:t>– Mail </a:t>
            </a:r>
            <a:r>
              <a:rPr lang="en-GB" sz="4000" dirty="0" smtClean="0"/>
              <a:t>Filtering and Sorting</a:t>
            </a:r>
            <a:endParaRPr lang="en-GB" sz="4000" b="1" dirty="0" smtClean="0"/>
          </a:p>
        </p:txBody>
      </p:sp>
      <p:sp>
        <p:nvSpPr>
          <p:cNvPr id="2" name="Rectangle 1"/>
          <p:cNvSpPr/>
          <p:nvPr/>
        </p:nvSpPr>
        <p:spPr>
          <a:xfrm>
            <a:off x="208675" y="1033617"/>
            <a:ext cx="7171637" cy="5755422"/>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00" dirty="0" smtClean="0"/>
              <a:t>In Most establishments it is necessary to filter and sort emails into some usable </a:t>
            </a:r>
            <a:r>
              <a:rPr lang="en-IE" sz="1600" dirty="0" smtClean="0"/>
              <a:t>format before sending them to the designated staff. This is mostly to reduce down time, staff are not supposed to be doing  anything other than working and junk mail distracts. Better than one person filters down the majority of it than all the staff filter their own.</a:t>
            </a:r>
          </a:p>
          <a:p>
            <a:pPr marL="285750" indent="-285750">
              <a:buClr>
                <a:srgbClr val="C00000"/>
              </a:buClr>
              <a:buSzPct val="68000"/>
              <a:buFont typeface="Arial" panose="020B0604020202020204" pitchFamily="34" charset="0"/>
              <a:buChar char="►"/>
            </a:pPr>
            <a:r>
              <a:rPr lang="en-IE" sz="1600" dirty="0" smtClean="0"/>
              <a:t>For P10.2, explain in terms of what it is, why it is sent and why it needs filtering for the following kinds of mail:</a:t>
            </a:r>
            <a:endParaRPr lang="en-US" sz="1600" dirty="0" smtClean="0"/>
          </a:p>
          <a:p>
            <a:pPr marL="622300" lvl="1" indent="-285750">
              <a:buClr>
                <a:srgbClr val="C00000"/>
              </a:buClr>
              <a:buSzPct val="68000"/>
              <a:buFont typeface="Wingdings" panose="05000000000000000000" pitchFamily="2" charset="2"/>
              <a:buChar char="§"/>
            </a:pPr>
            <a:r>
              <a:rPr lang="en-US" sz="1600" b="1" dirty="0" smtClean="0"/>
              <a:t>Filtering </a:t>
            </a:r>
            <a:r>
              <a:rPr lang="en-US" sz="1600" b="1" dirty="0"/>
              <a:t>mail for colleagues</a:t>
            </a:r>
            <a:r>
              <a:rPr lang="en-US" sz="1600" dirty="0"/>
              <a:t> (e.g. filtering paper-based mail for junk mailshots, filtering emails for spam) </a:t>
            </a:r>
            <a:r>
              <a:rPr lang="en-US" sz="1600" dirty="0" smtClean="0"/>
              <a:t>– this arrives from companies all the time, usually related to the company, publicity materials, flyers, book suppliers etc. As teachers we do not get to see the majority of what arrives at the school, the admin staff decide what is junk and not.</a:t>
            </a:r>
            <a:endParaRPr lang="en-US" sz="1600" dirty="0"/>
          </a:p>
          <a:p>
            <a:pPr marL="622300" lvl="1" indent="-285750">
              <a:buClr>
                <a:srgbClr val="C00000"/>
              </a:buClr>
              <a:buSzPct val="68000"/>
              <a:buFont typeface="Wingdings" panose="05000000000000000000" pitchFamily="2" charset="2"/>
              <a:buChar char="§"/>
            </a:pPr>
            <a:r>
              <a:rPr lang="en-US" sz="1600" b="1" dirty="0" smtClean="0"/>
              <a:t>Sorting </a:t>
            </a:r>
            <a:r>
              <a:rPr lang="en-US" sz="1600" b="1" dirty="0"/>
              <a:t>into team mailboxes </a:t>
            </a:r>
            <a:r>
              <a:rPr lang="en-US" sz="1600" dirty="0"/>
              <a:t>(e.g. forwarding emails to relevant team mailbox/individuals, ordering paper-based mail for distribution to team in-boxes/individuals) </a:t>
            </a:r>
            <a:r>
              <a:rPr lang="en-US" sz="1600" dirty="0" smtClean="0"/>
              <a:t>– in other companies it is the department that gets the mail and up to the head of department on how to deal with it. This includes emails, junk mail, publicity mail that may be relevant like suppliers or promotions. </a:t>
            </a:r>
          </a:p>
          <a:p>
            <a:pPr marL="622300" lvl="1" indent="-285750">
              <a:buClr>
                <a:srgbClr val="C00000"/>
              </a:buClr>
              <a:buSzPct val="68000"/>
              <a:buFont typeface="Wingdings" panose="05000000000000000000" pitchFamily="2" charset="2"/>
              <a:buChar char="§"/>
            </a:pPr>
            <a:r>
              <a:rPr lang="en-US" sz="1600" dirty="0" smtClean="0"/>
              <a:t>How it is dealt with depends on the department, the IT department might junk all of it, the publicity department will filter it for what is useful and what is not.</a:t>
            </a:r>
          </a:p>
          <a:p>
            <a:pPr>
              <a:buClr>
                <a:srgbClr val="C00000"/>
              </a:buClr>
              <a:buSzPct val="68000"/>
            </a:pPr>
            <a:r>
              <a:rPr lang="en-US" sz="1600" b="1" dirty="0" smtClean="0">
                <a:solidFill>
                  <a:srgbClr val="FF0000"/>
                </a:solidFill>
              </a:rPr>
              <a:t>P10.2 – Task 02 - </a:t>
            </a:r>
            <a:r>
              <a:rPr lang="en-US" sz="1600" dirty="0" smtClean="0">
                <a:solidFill>
                  <a:srgbClr val="FF0000"/>
                </a:solidFill>
              </a:rPr>
              <a:t>In terms of Filtering and sorting, explain the role of admin in dealing with mail for your school.</a:t>
            </a:r>
            <a:endParaRPr lang="en-US" sz="1600" dirty="0">
              <a:solidFill>
                <a:srgbClr val="FF0000"/>
              </a:solidFill>
            </a:endParaRPr>
          </a:p>
        </p:txBody>
      </p:sp>
      <p:pic>
        <p:nvPicPr>
          <p:cNvPr id="2050" name="Picture 2" descr="Image result for mailsho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380312" y="1053825"/>
            <a:ext cx="1512168" cy="187712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email group"/>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380312" y="3051140"/>
            <a:ext cx="1512168" cy="88191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school mail post arriva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0312" y="4065052"/>
            <a:ext cx="1512168" cy="89433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junk mai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5091388"/>
            <a:ext cx="1512168" cy="1134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095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dirty="0" smtClean="0"/>
              <a:t>P10.3 </a:t>
            </a:r>
            <a:r>
              <a:rPr lang="en-GB" sz="4000" dirty="0" smtClean="0"/>
              <a:t>– Mail </a:t>
            </a:r>
            <a:r>
              <a:rPr lang="en-GB" sz="4000" dirty="0" smtClean="0"/>
              <a:t>Filtering and Sorting</a:t>
            </a:r>
            <a:endParaRPr lang="en-GB" sz="4000" b="1" dirty="0" smtClean="0"/>
          </a:p>
        </p:txBody>
      </p:sp>
      <p:sp>
        <p:nvSpPr>
          <p:cNvPr id="2" name="Rectangle 1"/>
          <p:cNvSpPr/>
          <p:nvPr/>
        </p:nvSpPr>
        <p:spPr>
          <a:xfrm>
            <a:off x="208675" y="1059138"/>
            <a:ext cx="7171637" cy="558614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00" dirty="0" smtClean="0"/>
              <a:t>For P3, you need to demonstrate how t sort and filter the mail that arrives at your school or workplace. This needs to be done as a series of photographs that demonstrates your role in doing this.</a:t>
            </a:r>
          </a:p>
          <a:p>
            <a:pPr marL="285750" indent="-285750">
              <a:buClr>
                <a:srgbClr val="C00000"/>
              </a:buClr>
              <a:buSzPct val="68000"/>
              <a:buFont typeface="Arial" panose="020B0604020202020204" pitchFamily="34" charset="0"/>
              <a:buChar char="►"/>
            </a:pPr>
            <a:r>
              <a:rPr lang="en-US" sz="1700" dirty="0" smtClean="0"/>
              <a:t>What you should do is two at a time, one morning in the week, do along to reception with permission and give them a hand sorting and filtering the mail that arrives.</a:t>
            </a:r>
          </a:p>
          <a:p>
            <a:pPr marL="285750" indent="-285750">
              <a:buClr>
                <a:srgbClr val="C00000"/>
              </a:buClr>
              <a:buSzPct val="68000"/>
              <a:buFont typeface="Arial" panose="020B0604020202020204" pitchFamily="34" charset="0"/>
              <a:buChar char="►"/>
            </a:pPr>
            <a:r>
              <a:rPr lang="en-US" sz="1700" dirty="0" smtClean="0"/>
              <a:t>The following should be evidenced:</a:t>
            </a:r>
          </a:p>
          <a:p>
            <a:pPr marL="742950" lvl="1" indent="-285750">
              <a:buClr>
                <a:srgbClr val="C00000"/>
              </a:buClr>
              <a:buSzPct val="68000"/>
              <a:buFont typeface="Arial" panose="020B0604020202020204" pitchFamily="34" charset="0"/>
              <a:buChar char="►"/>
            </a:pPr>
            <a:r>
              <a:rPr lang="en-US" sz="1700" dirty="0" smtClean="0"/>
              <a:t>The arrival of the mail</a:t>
            </a:r>
          </a:p>
          <a:p>
            <a:pPr marL="742950" lvl="1" indent="-285750">
              <a:buClr>
                <a:srgbClr val="C00000"/>
              </a:buClr>
              <a:buSzPct val="68000"/>
              <a:buFont typeface="Arial" panose="020B0604020202020204" pitchFamily="34" charset="0"/>
              <a:buChar char="►"/>
            </a:pPr>
            <a:r>
              <a:rPr lang="en-US" sz="1700" dirty="0" smtClean="0"/>
              <a:t>All the mail in on place</a:t>
            </a:r>
          </a:p>
          <a:p>
            <a:pPr marL="742950" lvl="1" indent="-285750">
              <a:buClr>
                <a:srgbClr val="C00000"/>
              </a:buClr>
              <a:buSzPct val="68000"/>
              <a:buFont typeface="Arial" panose="020B0604020202020204" pitchFamily="34" charset="0"/>
              <a:buChar char="►"/>
            </a:pPr>
            <a:r>
              <a:rPr lang="en-US" sz="1700" dirty="0" smtClean="0"/>
              <a:t>Filtering through the mail for junk mail with evidence of what is junk and potentially not</a:t>
            </a:r>
          </a:p>
          <a:p>
            <a:pPr marL="742950" lvl="1" indent="-285750">
              <a:buClr>
                <a:srgbClr val="C00000"/>
              </a:buClr>
              <a:buSzPct val="68000"/>
              <a:buFont typeface="Arial" panose="020B0604020202020204" pitchFamily="34" charset="0"/>
              <a:buChar char="►"/>
            </a:pPr>
            <a:r>
              <a:rPr lang="en-US" sz="1700" dirty="0" smtClean="0"/>
              <a:t>(If your school if primary and secondary sort it into upper and lower school)</a:t>
            </a:r>
          </a:p>
          <a:p>
            <a:pPr marL="742950" lvl="1" indent="-285750">
              <a:buClr>
                <a:srgbClr val="C00000"/>
              </a:buClr>
              <a:buSzPct val="68000"/>
              <a:buFont typeface="Arial" panose="020B0604020202020204" pitchFamily="34" charset="0"/>
              <a:buChar char="►"/>
            </a:pPr>
            <a:r>
              <a:rPr lang="en-US" sz="1700" dirty="0" smtClean="0"/>
              <a:t>Sorting the rest of the mail into departments</a:t>
            </a:r>
          </a:p>
          <a:p>
            <a:pPr marL="742950" lvl="1" indent="-285750">
              <a:buClr>
                <a:srgbClr val="C00000"/>
              </a:buClr>
              <a:buSzPct val="68000"/>
              <a:buFont typeface="Arial" panose="020B0604020202020204" pitchFamily="34" charset="0"/>
              <a:buChar char="►"/>
            </a:pPr>
            <a:r>
              <a:rPr lang="en-US" sz="1700" dirty="0" smtClean="0"/>
              <a:t>Splitting this down further into individuals</a:t>
            </a:r>
          </a:p>
          <a:p>
            <a:pPr marL="742950" lvl="1" indent="-285750">
              <a:buClr>
                <a:srgbClr val="C00000"/>
              </a:buClr>
              <a:buSzPct val="68000"/>
              <a:buFont typeface="Arial" panose="020B0604020202020204" pitchFamily="34" charset="0"/>
              <a:buChar char="►"/>
            </a:pPr>
            <a:r>
              <a:rPr lang="en-US" sz="1700" dirty="0" smtClean="0"/>
              <a:t>Placing the mail into pigeon holes or in some schools, delivering the email directly to the department or to teachers.</a:t>
            </a:r>
          </a:p>
          <a:p>
            <a:pPr marL="285750" indent="-285750">
              <a:buClr>
                <a:srgbClr val="C00000"/>
              </a:buClr>
              <a:buSzPct val="68000"/>
              <a:buFont typeface="Arial" panose="020B0604020202020204" pitchFamily="34" charset="0"/>
              <a:buChar char="►"/>
            </a:pPr>
            <a:r>
              <a:rPr lang="en-US" sz="1700" dirty="0" smtClean="0"/>
              <a:t>The evidence needs then to be put into a report and written up, explaining the process and the reasons for following this routine.</a:t>
            </a:r>
          </a:p>
          <a:p>
            <a:pPr>
              <a:buClr>
                <a:srgbClr val="C00000"/>
              </a:buClr>
              <a:buSzPct val="68000"/>
            </a:pPr>
            <a:r>
              <a:rPr lang="en-US" sz="1700" b="1" dirty="0" smtClean="0">
                <a:solidFill>
                  <a:srgbClr val="FF0000"/>
                </a:solidFill>
              </a:rPr>
              <a:t>P10.3 – Task 03 - </a:t>
            </a:r>
            <a:r>
              <a:rPr lang="en-US" sz="1700" dirty="0" smtClean="0">
                <a:solidFill>
                  <a:srgbClr val="FF0000"/>
                </a:solidFill>
                <a:latin typeface="Arial" panose="020B0604020202020204" pitchFamily="34" charset="0"/>
                <a:cs typeface="Arial" panose="020B0604020202020204" pitchFamily="34" charset="0"/>
              </a:rPr>
              <a:t>Sort</a:t>
            </a:r>
            <a:r>
              <a:rPr lang="en-US" sz="1700" dirty="0">
                <a:solidFill>
                  <a:srgbClr val="FF0000"/>
                </a:solidFill>
                <a:latin typeface="Arial" panose="020B0604020202020204" pitchFamily="34" charset="0"/>
                <a:cs typeface="Arial" panose="020B0604020202020204" pitchFamily="34" charset="0"/>
              </a:rPr>
              <a:t>, distribute and organise incoming mail in a business, using the most appropriate </a:t>
            </a:r>
            <a:r>
              <a:rPr lang="en-US" sz="1700" dirty="0" smtClean="0">
                <a:solidFill>
                  <a:srgbClr val="FF0000"/>
                </a:solidFill>
                <a:latin typeface="Arial" panose="020B0604020202020204" pitchFamily="34" charset="0"/>
                <a:cs typeface="Arial" panose="020B0604020202020204" pitchFamily="34" charset="0"/>
              </a:rPr>
              <a:t>option</a:t>
            </a:r>
            <a:r>
              <a:rPr lang="en-US" sz="1700" dirty="0">
                <a:solidFill>
                  <a:srgbClr val="FF0000"/>
                </a:solidFill>
              </a:rPr>
              <a:t>.</a:t>
            </a:r>
            <a:endParaRPr lang="en-US" sz="1700" dirty="0">
              <a:solidFill>
                <a:srgbClr val="FF0000"/>
              </a:solidFill>
              <a:latin typeface="Arial" panose="020B0604020202020204" pitchFamily="34" charset="0"/>
              <a:cs typeface="Arial" panose="020B0604020202020204" pitchFamily="34" charset="0"/>
            </a:endParaRPr>
          </a:p>
        </p:txBody>
      </p:sp>
      <p:pic>
        <p:nvPicPr>
          <p:cNvPr id="2050" name="Picture 2" descr="Image result for mailsho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380312" y="1053825"/>
            <a:ext cx="1512168" cy="187712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email group"/>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380312" y="3051140"/>
            <a:ext cx="1512168" cy="88191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school mail post arriva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0312" y="4065052"/>
            <a:ext cx="1512168" cy="89433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junk mai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5091388"/>
            <a:ext cx="1512168" cy="1134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58864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P11.1 </a:t>
            </a:r>
            <a:r>
              <a:rPr lang="en-GB" sz="3600" dirty="0" smtClean="0"/>
              <a:t>– </a:t>
            </a:r>
            <a:r>
              <a:rPr lang="en-GB" sz="3600" dirty="0" smtClean="0"/>
              <a:t>Outgoing Mail</a:t>
            </a:r>
            <a:endParaRPr lang="en-GB" sz="3600" b="1" dirty="0" smtClean="0"/>
          </a:p>
        </p:txBody>
      </p:sp>
      <p:sp>
        <p:nvSpPr>
          <p:cNvPr id="2" name="Rectangle 1"/>
          <p:cNvSpPr/>
          <p:nvPr/>
        </p:nvSpPr>
        <p:spPr>
          <a:xfrm>
            <a:off x="208675" y="1033617"/>
            <a:ext cx="7099629" cy="5712333"/>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60" dirty="0" smtClean="0"/>
              <a:t>For P11.1 you will need to evidence how </a:t>
            </a:r>
            <a:r>
              <a:rPr lang="en-US" sz="1660" dirty="0"/>
              <a:t>to dispatch outgoing </a:t>
            </a:r>
            <a:r>
              <a:rPr lang="en-US" sz="1660" dirty="0" smtClean="0"/>
              <a:t>mail, </a:t>
            </a:r>
            <a:r>
              <a:rPr lang="en-US" sz="1660" dirty="0"/>
              <a:t>considering the best option for the mail and the </a:t>
            </a:r>
            <a:r>
              <a:rPr lang="en-US" sz="1660" dirty="0" smtClean="0"/>
              <a:t>business. First you need to discuss the issues with doing this and how mail is determined in terms of priority and costs.</a:t>
            </a:r>
            <a:endParaRPr lang="en-US" sz="1660" dirty="0"/>
          </a:p>
          <a:p>
            <a:pPr marL="536575" lvl="1" indent="-268288">
              <a:buClr>
                <a:srgbClr val="C00000"/>
              </a:buClr>
              <a:buSzPct val="68000"/>
              <a:buFont typeface="Arial" panose="020B0604020202020204" pitchFamily="34" charset="0"/>
              <a:buChar char="►"/>
            </a:pPr>
            <a:r>
              <a:rPr lang="en-US" sz="1660" b="1" dirty="0" smtClean="0"/>
              <a:t>By </a:t>
            </a:r>
            <a:r>
              <a:rPr lang="en-US" sz="1660" b="1" dirty="0"/>
              <a:t>post or by email </a:t>
            </a:r>
            <a:r>
              <a:rPr lang="en-US" sz="1660" dirty="0" smtClean="0"/>
              <a:t>– some mail is simply a letter or a message, for instance to a single parent and email may be a better way of performing this. But this can be impersonal and some parents do not read their emails or have changed their email address since registering. In this case a letter is needed and this needs to go through reception. This is determined by the staff member, the teacher, not reception. </a:t>
            </a:r>
            <a:endParaRPr lang="en-US" sz="1660" dirty="0"/>
          </a:p>
          <a:p>
            <a:pPr marL="536575" lvl="1" indent="-268288">
              <a:buClr>
                <a:srgbClr val="C00000"/>
              </a:buClr>
              <a:buSzPct val="68000"/>
              <a:buFont typeface="Arial" panose="020B0604020202020204" pitchFamily="34" charset="0"/>
              <a:buChar char="►"/>
            </a:pPr>
            <a:r>
              <a:rPr lang="en-US" sz="1660" b="1" dirty="0" smtClean="0"/>
              <a:t>Considering </a:t>
            </a:r>
            <a:r>
              <a:rPr lang="en-US" sz="1660" b="1" dirty="0"/>
              <a:t>urgency, size, value, cost </a:t>
            </a:r>
            <a:r>
              <a:rPr lang="en-US" sz="1660" dirty="0" smtClean="0"/>
              <a:t>– these are considerations reception have to take, post can be sent first or second class if they are urgent, the reception will be informed on this by whoever is sending it, the size of the letter determines price, value means it may need to be registered post and someone has to </a:t>
            </a:r>
            <a:r>
              <a:rPr lang="en-US" sz="1660" dirty="0" err="1" smtClean="0"/>
              <a:t>authorise</a:t>
            </a:r>
            <a:r>
              <a:rPr lang="en-US" sz="1660" dirty="0" smtClean="0"/>
              <a:t> this and cost comes out of a budget (</a:t>
            </a:r>
            <a:r>
              <a:rPr lang="en-US" sz="1660" dirty="0" err="1" smtClean="0"/>
              <a:t>e.g</a:t>
            </a:r>
            <a:r>
              <a:rPr lang="en-US" sz="1660" dirty="0" smtClean="0"/>
              <a:t> exam papers or students work).</a:t>
            </a:r>
          </a:p>
          <a:p>
            <a:pPr marL="536575" lvl="1" indent="-268288">
              <a:buClr>
                <a:srgbClr val="C00000"/>
              </a:buClr>
              <a:buSzPct val="68000"/>
              <a:buFont typeface="Arial" panose="020B0604020202020204" pitchFamily="34" charset="0"/>
              <a:buChar char="►"/>
            </a:pPr>
            <a:r>
              <a:rPr lang="en-US" sz="1660" dirty="0" smtClean="0"/>
              <a:t>In companies these considerations are more paramount and all emails and letters sent by the company are monitored. Most letters in this case have to go through marketing for quality purposes.</a:t>
            </a:r>
            <a:endParaRPr lang="en-US" sz="1660" dirty="0"/>
          </a:p>
          <a:p>
            <a:pPr>
              <a:buClr>
                <a:srgbClr val="C00000"/>
              </a:buClr>
              <a:buSzPct val="68000"/>
            </a:pPr>
            <a:r>
              <a:rPr lang="en-US" sz="1660" b="1" dirty="0" smtClean="0">
                <a:solidFill>
                  <a:srgbClr val="FF0000"/>
                </a:solidFill>
              </a:rPr>
              <a:t>P11.1 – Task 04 – </a:t>
            </a:r>
            <a:r>
              <a:rPr lang="en-US" sz="1660" dirty="0" smtClean="0">
                <a:solidFill>
                  <a:srgbClr val="FF0000"/>
                </a:solidFill>
              </a:rPr>
              <a:t>Discuss the options and nature of dispatching outgoing mail.</a:t>
            </a:r>
          </a:p>
        </p:txBody>
      </p:sp>
      <p:pic>
        <p:nvPicPr>
          <p:cNvPr id="4" name="Picture 3" descr="Image result for mail roo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2" y="1063723"/>
            <a:ext cx="1594149" cy="146661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letter with school stamp"/>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308303" y="2636912"/>
            <a:ext cx="1594149" cy="1074844"/>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Image result for school mail roo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08301" y="3818328"/>
            <a:ext cx="1594149" cy="88076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school mail room"/>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308300" y="4805668"/>
            <a:ext cx="1594149" cy="1275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759607"/>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P11.2 </a:t>
            </a:r>
            <a:r>
              <a:rPr lang="en-GB" sz="3600" dirty="0" smtClean="0"/>
              <a:t>– </a:t>
            </a:r>
            <a:r>
              <a:rPr lang="en-GB" sz="3600" dirty="0" smtClean="0"/>
              <a:t>Dispatching Outgoing Mail</a:t>
            </a:r>
            <a:endParaRPr lang="en-GB" sz="3600" b="1" dirty="0" smtClean="0"/>
          </a:p>
        </p:txBody>
      </p:sp>
      <p:sp>
        <p:nvSpPr>
          <p:cNvPr id="2" name="Rectangle 1"/>
          <p:cNvSpPr/>
          <p:nvPr/>
        </p:nvSpPr>
        <p:spPr>
          <a:xfrm>
            <a:off x="208675" y="1033617"/>
            <a:ext cx="6019509" cy="5755422"/>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00" dirty="0" smtClean="0"/>
              <a:t>For P11.2 you are being asked to dispatch outgoing mail using the most appropriate option. For physical post I would suggest the following:</a:t>
            </a:r>
          </a:p>
          <a:p>
            <a:pPr marL="285750" indent="-285750">
              <a:buClr>
                <a:srgbClr val="C00000"/>
              </a:buClr>
              <a:buSzPct val="68000"/>
              <a:buFont typeface="Arial" panose="020B0604020202020204" pitchFamily="34" charset="0"/>
              <a:buChar char="►"/>
            </a:pPr>
            <a:r>
              <a:rPr lang="en-US" sz="1600" dirty="0" smtClean="0"/>
              <a:t>In twos, go to the post dispatch part of your administration department at the end of the day and watch and participate in the post preparation.</a:t>
            </a:r>
          </a:p>
          <a:p>
            <a:pPr marL="285750" indent="-285750">
              <a:buClr>
                <a:srgbClr val="C00000"/>
              </a:buClr>
              <a:buSzPct val="68000"/>
              <a:buFont typeface="Arial" panose="020B0604020202020204" pitchFamily="34" charset="0"/>
              <a:buChar char="►"/>
            </a:pPr>
            <a:r>
              <a:rPr lang="en-US" sz="1600" dirty="0" smtClean="0"/>
              <a:t>Evidence the following:</a:t>
            </a:r>
          </a:p>
          <a:p>
            <a:pPr marL="622300" lvl="1" indent="-285750">
              <a:buClr>
                <a:srgbClr val="C00000"/>
              </a:buClr>
              <a:buSzPct val="68000"/>
              <a:buFont typeface="Arial" panose="020B0604020202020204" pitchFamily="34" charset="0"/>
              <a:buChar char="►"/>
            </a:pPr>
            <a:r>
              <a:rPr lang="en-US" sz="1600" dirty="0" smtClean="0"/>
              <a:t>How post is determined first and second class</a:t>
            </a:r>
          </a:p>
          <a:p>
            <a:pPr marL="622300" lvl="1" indent="-285750">
              <a:buClr>
                <a:srgbClr val="C00000"/>
              </a:buClr>
              <a:buSzPct val="68000"/>
              <a:buFont typeface="Arial" panose="020B0604020202020204" pitchFamily="34" charset="0"/>
              <a:buChar char="►"/>
            </a:pPr>
            <a:r>
              <a:rPr lang="en-US" sz="1600" dirty="0" smtClean="0"/>
              <a:t>What is done with parcels and bigger envelopes</a:t>
            </a:r>
          </a:p>
          <a:p>
            <a:pPr marL="622300" lvl="1" indent="-285750">
              <a:buClr>
                <a:srgbClr val="C00000"/>
              </a:buClr>
              <a:buSzPct val="68000"/>
              <a:buFont typeface="Arial" panose="020B0604020202020204" pitchFamily="34" charset="0"/>
              <a:buChar char="►"/>
            </a:pPr>
            <a:r>
              <a:rPr lang="en-US" sz="1600" dirty="0" smtClean="0"/>
              <a:t>How the post is paid for</a:t>
            </a:r>
          </a:p>
          <a:p>
            <a:pPr marL="622300" lvl="1" indent="-285750">
              <a:buClr>
                <a:srgbClr val="C00000"/>
              </a:buClr>
              <a:buSzPct val="68000"/>
              <a:buFont typeface="Arial" panose="020B0604020202020204" pitchFamily="34" charset="0"/>
              <a:buChar char="►"/>
            </a:pPr>
            <a:r>
              <a:rPr lang="en-US" sz="1600" dirty="0" smtClean="0"/>
              <a:t>How the school adds the company logo to the post</a:t>
            </a:r>
          </a:p>
          <a:p>
            <a:pPr marL="622300" lvl="1" indent="-285750">
              <a:buClr>
                <a:srgbClr val="C00000"/>
              </a:buClr>
              <a:buSzPct val="68000"/>
              <a:buFont typeface="Arial" panose="020B0604020202020204" pitchFamily="34" charset="0"/>
              <a:buChar char="►"/>
            </a:pPr>
            <a:r>
              <a:rPr lang="en-US" sz="1600" dirty="0" smtClean="0"/>
              <a:t>The filing system the school uses for storing the post after it has been sorted</a:t>
            </a:r>
          </a:p>
          <a:p>
            <a:pPr marL="622300" lvl="1" indent="-285750">
              <a:buClr>
                <a:srgbClr val="C00000"/>
              </a:buClr>
              <a:buSzPct val="68000"/>
              <a:buFont typeface="Arial" panose="020B0604020202020204" pitchFamily="34" charset="0"/>
              <a:buChar char="►"/>
            </a:pPr>
            <a:r>
              <a:rPr lang="en-US" sz="1600" dirty="0" smtClean="0"/>
              <a:t>How the post is dispatched (sent or collected)</a:t>
            </a:r>
          </a:p>
          <a:p>
            <a:pPr marL="622300" lvl="1" indent="-285750">
              <a:buClr>
                <a:srgbClr val="C00000"/>
              </a:buClr>
              <a:buSzPct val="68000"/>
              <a:buFont typeface="Arial" panose="020B0604020202020204" pitchFamily="34" charset="0"/>
              <a:buChar char="►"/>
            </a:pPr>
            <a:r>
              <a:rPr lang="en-US" sz="1600" dirty="0" smtClean="0"/>
              <a:t>Get evidence from your school network administrator on the POP3 and SMTP mail settings</a:t>
            </a:r>
          </a:p>
          <a:p>
            <a:pPr marL="622300" lvl="1" indent="-285750">
              <a:buClr>
                <a:srgbClr val="C00000"/>
              </a:buClr>
              <a:buSzPct val="68000"/>
              <a:buFont typeface="Arial" panose="020B0604020202020204" pitchFamily="34" charset="0"/>
              <a:buChar char="►"/>
            </a:pPr>
            <a:r>
              <a:rPr lang="en-US" sz="1600" dirty="0" smtClean="0"/>
              <a:t>Ask for a picture of the mail filtering and email sending of a standard school day without breaching any security or privacy setting.</a:t>
            </a:r>
          </a:p>
          <a:p>
            <a:pPr marL="0" lvl="1">
              <a:buClr>
                <a:srgbClr val="C00000"/>
              </a:buClr>
              <a:buSzPct val="68000"/>
            </a:pPr>
            <a:r>
              <a:rPr lang="en-US" sz="1600" b="1" dirty="0" smtClean="0">
                <a:solidFill>
                  <a:srgbClr val="FF0000"/>
                </a:solidFill>
                <a:latin typeface="Arial" panose="020B0604020202020204" pitchFamily="34" charset="0"/>
                <a:cs typeface="Arial" panose="020B0604020202020204" pitchFamily="34" charset="0"/>
              </a:rPr>
              <a:t>P11.2 – Task 05 - </a:t>
            </a:r>
            <a:r>
              <a:rPr lang="en-US" sz="1600" dirty="0" smtClean="0">
                <a:solidFill>
                  <a:srgbClr val="FF0000"/>
                </a:solidFill>
                <a:latin typeface="Arial" panose="020B0604020202020204" pitchFamily="34" charset="0"/>
                <a:cs typeface="Arial" panose="020B0604020202020204" pitchFamily="34" charset="0"/>
              </a:rPr>
              <a:t>Dispatch </a:t>
            </a:r>
            <a:r>
              <a:rPr lang="en-US" sz="1600" dirty="0">
                <a:solidFill>
                  <a:srgbClr val="FF0000"/>
                </a:solidFill>
                <a:latin typeface="Arial" panose="020B0604020202020204" pitchFamily="34" charset="0"/>
                <a:cs typeface="Arial" panose="020B0604020202020204" pitchFamily="34" charset="0"/>
              </a:rPr>
              <a:t>outgoing mail using the most appropriate </a:t>
            </a:r>
            <a:r>
              <a:rPr lang="en-US" sz="1600" dirty="0" smtClean="0">
                <a:solidFill>
                  <a:srgbClr val="FF0000"/>
                </a:solidFill>
                <a:latin typeface="Arial" panose="020B0604020202020204" pitchFamily="34" charset="0"/>
                <a:cs typeface="Arial" panose="020B0604020202020204" pitchFamily="34" charset="0"/>
              </a:rPr>
              <a:t>option</a:t>
            </a:r>
          </a:p>
          <a:p>
            <a:pPr marL="285750" lvl="1" indent="-285750">
              <a:buClr>
                <a:srgbClr val="C00000"/>
              </a:buClr>
              <a:buSzPct val="68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Like before, this needs evidencing, and writing up explaining good practice and considerations taken.</a:t>
            </a:r>
            <a:endParaRPr lang="en-US" sz="1600" dirty="0">
              <a:latin typeface="Arial" panose="020B0604020202020204" pitchFamily="34" charset="0"/>
              <a:cs typeface="Arial" panose="020B0604020202020204" pitchFamily="34" charset="0"/>
            </a:endParaRPr>
          </a:p>
        </p:txBody>
      </p:sp>
      <p:pic>
        <p:nvPicPr>
          <p:cNvPr id="3" name="Picture 2" descr="Image result for mail roo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1063723"/>
            <a:ext cx="2674268" cy="246032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letter with school stamp"/>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228185" y="3619925"/>
            <a:ext cx="2674268" cy="180310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 result for school mail roo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228185" y="5518906"/>
            <a:ext cx="2674268" cy="1078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936236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75833</TotalTime>
  <Words>1940</Words>
  <Application>Microsoft Office PowerPoint</Application>
  <PresentationFormat>On-screen Show (4:3)</PresentationFormat>
  <Paragraphs>113</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Unit Aim</vt:lpstr>
      <vt:lpstr>Learning Outcomes</vt:lpstr>
      <vt:lpstr>P10.1 – Mail Management</vt:lpstr>
      <vt:lpstr>P10.2 – Mail Filtering and Sorting</vt:lpstr>
      <vt:lpstr>P10.3 – Mail Filtering and Sorting</vt:lpstr>
      <vt:lpstr>P11.1 – Outgoing Mail</vt:lpstr>
      <vt:lpstr>P11.2 – Dispatching Outgoing Mail</vt:lpstr>
      <vt:lpstr>LO5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2068</cp:revision>
  <cp:lastPrinted>2014-01-22T18:25:48Z</cp:lastPrinted>
  <dcterms:created xsi:type="dcterms:W3CDTF">2008-03-12T11:01:44Z</dcterms:created>
  <dcterms:modified xsi:type="dcterms:W3CDTF">2018-07-24T08:18:03Z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